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5" r:id="rId5"/>
    <p:sldId id="258" r:id="rId6"/>
    <p:sldId id="261" r:id="rId7"/>
    <p:sldId id="264" r:id="rId8"/>
    <p:sldId id="262" r:id="rId9"/>
    <p:sldId id="25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AE96"/>
    <a:srgbClr val="19B36A"/>
    <a:srgbClr val="1680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214A5-F6DA-43B1-89CB-5853AF22E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6C0978-28AD-47AA-A0BE-80210C1E2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FC7E24-02D2-429F-8494-209862FC0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E0DBC-46A7-4350-9ED8-79C92215D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3C07B2-032A-4DB3-BA58-AD6CB3D5F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769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2B80B-F087-4E9C-AB65-5D9D59478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9FDE0C-15B2-402D-B1E2-6CD1442F4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4CBF6-E8F1-4269-83F3-48436A129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0FD0D9-6B5B-4EFD-A3DB-DBB61B6EA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3FC1B6-832D-4990-9ACA-F336A91A0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551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44EABA-1783-470E-B020-1B5114033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D6A78D-60B4-44A5-BF48-FAC03DCC6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F79753-8742-440D-B2E8-CF607D9D8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C6D7A-5453-45AC-93C0-F7B44C04D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B5F038-08DD-4254-9451-CF6857FB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950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8D8B5-6BEC-4557-9465-3B66963E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20EBC5-D22F-45DF-A4A9-FE0FD7507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3FB8E1-DA7A-4F85-AEBC-6BA2EF726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11905B-9179-4309-AE8B-8A996E5C7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D5733C-C438-407E-A287-6BB974DCC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819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E23350-FF3B-4452-937D-2F164A34C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D1749E-8C58-4A47-AF45-9B4D9CB2C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892F1B-13E7-4FC6-B561-86570613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6115D-48C1-4B79-8516-E91E8D31A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8409BA-42EA-46D5-8C04-2834621D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243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3211C-3DD2-4853-8C8E-23B0BF33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9C7EDB-F701-47B8-A4F0-BE5E3B7E69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398DB6-3DE9-4C61-8B38-E634AC574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2FFB26-0CFA-4A26-A4B0-BCBCB0BF2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ABB91A-063E-4067-8DB3-13DCAAC3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D86D9E-7CFA-41B0-BC64-455F28314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70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FC4412-3FB5-4BCC-BFA1-EB880444C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271774-6098-44A9-AF35-8B61CA914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2E3937-D776-42BC-B590-06DE7989F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F981D4-B8C7-4C44-AC83-09D55C11D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D025DD-1DB7-41CA-B9F8-2AA06EF8F9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D9B99B-B888-4409-A0ED-EE704285F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71B4CB-10E8-4F69-B19A-90E342843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712FA4-FCD1-4E4D-807B-BBF0D4007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14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2406EE-D6A9-42B5-BDEE-35DE7EC1C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B3E0DA-137E-4C71-BE4E-7145B3207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A81B95-F6D2-4131-B98A-81C69915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A6CC123-66CE-42D9-97A7-2074AF994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706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5772A2-4CBD-449C-8AEE-6DA4F0B76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48DE4DA-E3D8-415F-829E-55110BEB4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DC01B6-DF55-46F3-86CA-294B108D4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163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230A7-23DC-4B67-AA4D-9E9CB59BA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2BF188-7222-4A66-B59A-053579232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A34C91-0273-4187-8612-12A4E2483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18AB4F-6C15-4F03-B11A-3AF35FE1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9E0D5F-C4C8-4F1C-8406-698C58FF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FF950C-A80F-4BA1-9751-54FDC505F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15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A729B5-0DBE-40B7-B70C-896CB99EC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0BBBE81-3894-47B8-B764-07CE3A10A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24F304-7C98-4858-88C5-8E0C11664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F37C34-E96B-462B-AAF3-012286634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9A2A69-3DFA-4F5A-99F8-3962B275B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7BF11D-C2E7-4796-8AE9-883D574CB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44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2869"/>
                    </a14:imgEffect>
                    <a14:imgEffect>
                      <a14:saturation sat="366000"/>
                    </a14:imgEffect>
                    <a14:imgEffect>
                      <a14:brightnessContrast bright="-23000" contrast="3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2EF4B1-9772-4B9E-AE1E-011914F5B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7AF384-E226-4938-93FF-3B90708DD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3BA34D-6C3A-4852-8CEB-58F897DE5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A478F-2D2A-42FF-BFBE-7A2E9C1CDB16}" type="datetimeFigureOut">
              <a:rPr lang="ko-KR" altLang="en-US" smtClean="0"/>
              <a:t>2021-06-09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75AC67-0399-4B2B-B6EA-9A70363B5B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90363A-FECA-4241-898A-514630DA85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EB159-6A4C-43A6-BAB1-DB782C0D37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557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">
            <a:extLst>
              <a:ext uri="{FF2B5EF4-FFF2-40B4-BE49-F238E27FC236}">
                <a16:creationId xmlns:a16="http://schemas.microsoft.com/office/drawing/2014/main" id="{E8FCFFFD-F354-4085-9060-459B64BE0E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76172"/>
            <a:ext cx="9144000" cy="3212349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br>
              <a:rPr lang="en-US" altLang="ko-KR" b="1" dirty="0">
                <a:solidFill>
                  <a:schemeClr val="bg1"/>
                </a:solidFill>
              </a:rPr>
            </a:br>
            <a:r>
              <a:rPr lang="en-US" altLang="ko-KR" sz="4400" b="1" dirty="0">
                <a:solidFill>
                  <a:schemeClr val="bg1"/>
                </a:solidFill>
              </a:rPr>
              <a:t>-</a:t>
            </a:r>
            <a:r>
              <a:rPr lang="ko-KR" altLang="en-US" sz="4400" b="1" dirty="0">
                <a:solidFill>
                  <a:schemeClr val="bg1"/>
                </a:solidFill>
              </a:rPr>
              <a:t>스크립트 언어 최종발표</a:t>
            </a:r>
            <a:r>
              <a:rPr lang="en-US" altLang="ko-KR" sz="4400" b="1" dirty="0">
                <a:solidFill>
                  <a:schemeClr val="bg1"/>
                </a:solidFill>
              </a:rPr>
              <a:t>-</a:t>
            </a:r>
            <a:endParaRPr lang="ko-KR" altLang="en-US" dirty="0"/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F12ABB81-C8C5-45B2-AE58-6FDE64FF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2450"/>
            <a:ext cx="9144000" cy="1655762"/>
          </a:xfrm>
        </p:spPr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</a:rPr>
              <a:t>팀원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2017180001 - </a:t>
            </a:r>
            <a:r>
              <a:rPr lang="ko-KR" altLang="en-US" b="1" dirty="0" err="1">
                <a:solidFill>
                  <a:schemeClr val="bg1"/>
                </a:solidFill>
              </a:rPr>
              <a:t>고선민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en-US" altLang="ko-KR" b="1" dirty="0">
                <a:solidFill>
                  <a:schemeClr val="bg1"/>
                </a:solidFill>
              </a:rPr>
              <a:t>2017180003 - </a:t>
            </a:r>
            <a:r>
              <a:rPr lang="ko-KR" altLang="en-US" b="1" dirty="0">
                <a:solidFill>
                  <a:schemeClr val="bg1"/>
                </a:solidFill>
              </a:rPr>
              <a:t>김민규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5065ED8-FBE8-4301-88BC-8EC1CB65BD8E}"/>
              </a:ext>
            </a:extLst>
          </p:cNvPr>
          <p:cNvCxnSpPr/>
          <p:nvPr/>
        </p:nvCxnSpPr>
        <p:spPr>
          <a:xfrm flipV="1">
            <a:off x="1524000" y="4309872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Free Icon | Pill">
            <a:extLst>
              <a:ext uri="{FF2B5EF4-FFF2-40B4-BE49-F238E27FC236}">
                <a16:creationId xmlns:a16="http://schemas.microsoft.com/office/drawing/2014/main" id="{34A0C012-271B-4382-943A-184FA5F7A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82" y="1867859"/>
            <a:ext cx="1164075" cy="116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3830B100-2E30-48A3-9AEB-9D7C1816E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15" y="1284508"/>
            <a:ext cx="8707370" cy="2291939"/>
          </a:xfrm>
          <a:prstGeom prst="rect">
            <a:avLst/>
          </a:prstGeom>
        </p:spPr>
      </p:pic>
      <p:pic>
        <p:nvPicPr>
          <p:cNvPr id="14" name="Picture 2" descr="Free Icon | Pill">
            <a:extLst>
              <a:ext uri="{FF2B5EF4-FFF2-40B4-BE49-F238E27FC236}">
                <a16:creationId xmlns:a16="http://schemas.microsoft.com/office/drawing/2014/main" id="{B693A2B4-9CD0-4243-95D4-34F80B597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8843" y="1867858"/>
            <a:ext cx="1164075" cy="116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69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1C41C42-B3C0-425F-9F73-282E1C3C8A1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5009CB50-00F5-493D-B055-FFE8E6B15E8F}"/>
              </a:ext>
            </a:extLst>
          </p:cNvPr>
          <p:cNvSpPr txBox="1">
            <a:spLocks/>
          </p:cNvSpPr>
          <p:nvPr/>
        </p:nvSpPr>
        <p:spPr>
          <a:xfrm>
            <a:off x="1356220" y="36559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목차</a:t>
            </a:r>
            <a:endParaRPr lang="ko-KR" altLang="en-US" dirty="0"/>
          </a:p>
        </p:txBody>
      </p:sp>
      <p:pic>
        <p:nvPicPr>
          <p:cNvPr id="1026" name="Picture 2" descr="Free Icon | Pill">
            <a:extLst>
              <a:ext uri="{FF2B5EF4-FFF2-40B4-BE49-F238E27FC236}">
                <a16:creationId xmlns:a16="http://schemas.microsoft.com/office/drawing/2014/main" id="{224DA8BA-BAE6-4412-B546-3BE805799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385" y="205167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E3F1AA20-A566-433C-8277-B008DD80D697}"/>
              </a:ext>
            </a:extLst>
          </p:cNvPr>
          <p:cNvSpPr txBox="1">
            <a:spLocks/>
          </p:cNvSpPr>
          <p:nvPr/>
        </p:nvSpPr>
        <p:spPr>
          <a:xfrm>
            <a:off x="1110442" y="2009324"/>
            <a:ext cx="4597168" cy="1039872"/>
          </a:xfrm>
          <a:prstGeom prst="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프로그램 소개</a:t>
            </a:r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02C806EC-EF4D-4510-A639-DA8789395826}"/>
              </a:ext>
            </a:extLst>
          </p:cNvPr>
          <p:cNvSpPr txBox="1">
            <a:spLocks/>
          </p:cNvSpPr>
          <p:nvPr/>
        </p:nvSpPr>
        <p:spPr>
          <a:xfrm>
            <a:off x="6410567" y="2009324"/>
            <a:ext cx="4384646" cy="1039872"/>
          </a:xfrm>
          <a:prstGeom prst="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구현 기능</a:t>
            </a:r>
            <a:endParaRPr lang="ko-KR" altLang="en-US" dirty="0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A7447ECB-4931-45CB-9B30-15ED02DD8BBE}"/>
              </a:ext>
            </a:extLst>
          </p:cNvPr>
          <p:cNvSpPr txBox="1">
            <a:spLocks/>
          </p:cNvSpPr>
          <p:nvPr/>
        </p:nvSpPr>
        <p:spPr>
          <a:xfrm>
            <a:off x="1110442" y="3531444"/>
            <a:ext cx="4597168" cy="1039872"/>
          </a:xfrm>
          <a:prstGeom prst="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sz="4300" b="1" dirty="0">
                <a:solidFill>
                  <a:schemeClr val="bg1"/>
                </a:solidFill>
              </a:rPr>
              <a:t>개발 진행 상황</a:t>
            </a:r>
            <a:endParaRPr lang="ko-KR" altLang="en-US" sz="4300" dirty="0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1D334BF-8653-4E3F-8BAF-963AA10C47FA}"/>
              </a:ext>
            </a:extLst>
          </p:cNvPr>
          <p:cNvSpPr txBox="1">
            <a:spLocks/>
          </p:cNvSpPr>
          <p:nvPr/>
        </p:nvSpPr>
        <p:spPr>
          <a:xfrm>
            <a:off x="6404036" y="3528543"/>
            <a:ext cx="4384645" cy="1039872"/>
          </a:xfrm>
          <a:prstGeom prst="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solidFill>
                  <a:schemeClr val="bg1"/>
                </a:solidFill>
              </a:rPr>
              <a:t>4. GIT </a:t>
            </a:r>
            <a:r>
              <a:rPr lang="ko-KR" altLang="en-US" b="1" dirty="0">
                <a:solidFill>
                  <a:schemeClr val="bg1"/>
                </a:solidFill>
              </a:rPr>
              <a:t>현황</a:t>
            </a:r>
            <a:endParaRPr lang="ko-KR" altLang="en-US" dirty="0"/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FBA5C72D-328F-4580-A38B-45FE7847789A}"/>
              </a:ext>
            </a:extLst>
          </p:cNvPr>
          <p:cNvSpPr txBox="1">
            <a:spLocks/>
          </p:cNvSpPr>
          <p:nvPr/>
        </p:nvSpPr>
        <p:spPr>
          <a:xfrm>
            <a:off x="2720010" y="5055203"/>
            <a:ext cx="6644780" cy="1039872"/>
          </a:xfrm>
          <a:prstGeom prst="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5. </a:t>
            </a:r>
            <a:r>
              <a:rPr lang="ko-KR" altLang="en-US" b="1" dirty="0">
                <a:solidFill>
                  <a:schemeClr val="bg1"/>
                </a:solidFill>
              </a:rPr>
              <a:t>프로그램 시연</a:t>
            </a:r>
            <a:endParaRPr lang="ko-KR" altLang="en-US" sz="4300" dirty="0"/>
          </a:p>
        </p:txBody>
      </p:sp>
      <p:pic>
        <p:nvPicPr>
          <p:cNvPr id="18" name="Picture 2" descr="Free Icon | Pill">
            <a:extLst>
              <a:ext uri="{FF2B5EF4-FFF2-40B4-BE49-F238E27FC236}">
                <a16:creationId xmlns:a16="http://schemas.microsoft.com/office/drawing/2014/main" id="{FC654390-6F25-4FBA-B83B-25EFDD067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42343">
            <a:off x="721331" y="1548195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Free Icon | Pill">
            <a:extLst>
              <a:ext uri="{FF2B5EF4-FFF2-40B4-BE49-F238E27FC236}">
                <a16:creationId xmlns:a16="http://schemas.microsoft.com/office/drawing/2014/main" id="{7698FDB2-0D3E-4A2E-88D0-D8D2FEA22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942343">
            <a:off x="8906191" y="5501009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476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1356220" y="36559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프로그램 소개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035" y="234919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F30FE925-9809-43DA-8AEB-CDE7DA4A389D}"/>
              </a:ext>
            </a:extLst>
          </p:cNvPr>
          <p:cNvSpPr txBox="1">
            <a:spLocks/>
          </p:cNvSpPr>
          <p:nvPr/>
        </p:nvSpPr>
        <p:spPr>
          <a:xfrm>
            <a:off x="3020035" y="1355442"/>
            <a:ext cx="8862347" cy="47187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1 . </a:t>
            </a:r>
            <a:r>
              <a:rPr lang="ko-KR" altLang="en-US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주변 약국을 찾아줍니다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2 . </a:t>
            </a:r>
            <a:r>
              <a:rPr lang="ko-KR" altLang="en-US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검색한 정보의 약을 보여줍니다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.</a:t>
            </a:r>
          </a:p>
          <a:p>
            <a:pPr>
              <a:lnSpc>
                <a:spcPct val="170000"/>
              </a:lnSpc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3 .</a:t>
            </a:r>
            <a:r>
              <a:rPr lang="ko-KR" altLang="en-US" sz="4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 </a:t>
            </a:r>
            <a:r>
              <a:rPr lang="ko-KR" altLang="en-US" sz="39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약학 정보원을 통해 약의 외형으로 </a:t>
            </a:r>
            <a:endParaRPr lang="en-US" altLang="ko-KR" sz="39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altLang="ko-KR" sz="39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	</a:t>
            </a:r>
            <a:r>
              <a:rPr lang="ko-KR" altLang="en-US" sz="39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정보를 찾게 도와줍니다</a:t>
            </a:r>
            <a:endParaRPr lang="en-US" altLang="ko-KR" sz="39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C39B20-0AAD-416D-A324-F602BE39D5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62" y="1253038"/>
            <a:ext cx="1900497" cy="5335127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6D4D8F50-3E7D-48DC-B558-8DBA23D3514D}"/>
              </a:ext>
            </a:extLst>
          </p:cNvPr>
          <p:cNvSpPr/>
          <p:nvPr/>
        </p:nvSpPr>
        <p:spPr>
          <a:xfrm>
            <a:off x="872929" y="4877004"/>
            <a:ext cx="1711161" cy="171116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E8F175-3F98-42BD-A0B7-B9DF94608990}"/>
              </a:ext>
            </a:extLst>
          </p:cNvPr>
          <p:cNvSpPr/>
          <p:nvPr/>
        </p:nvSpPr>
        <p:spPr>
          <a:xfrm>
            <a:off x="872929" y="3399494"/>
            <a:ext cx="1711161" cy="171116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7159CFA-A756-418E-9465-E54A0D243B77}"/>
              </a:ext>
            </a:extLst>
          </p:cNvPr>
          <p:cNvSpPr/>
          <p:nvPr/>
        </p:nvSpPr>
        <p:spPr>
          <a:xfrm>
            <a:off x="872929" y="1921984"/>
            <a:ext cx="1711161" cy="171116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F7E44C3-0B20-4204-BE7E-ED065E1038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262" y="1253038"/>
            <a:ext cx="6883104" cy="533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73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1356220" y="36559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구현기능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656" y="234919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E3A2D260-6876-496B-8EA9-4D79CD4D4A1D}"/>
              </a:ext>
            </a:extLst>
          </p:cNvPr>
          <p:cNvSpPr txBox="1">
            <a:spLocks/>
          </p:cNvSpPr>
          <p:nvPr/>
        </p:nvSpPr>
        <p:spPr>
          <a:xfrm>
            <a:off x="1603542" y="1241376"/>
            <a:ext cx="5447498" cy="53817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검색</a:t>
            </a:r>
            <a:endParaRPr lang="en-US" altLang="ko-KR" sz="30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3000" b="1" dirty="0" err="1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Cef</a:t>
            </a:r>
            <a:r>
              <a:rPr lang="en-US" altLang="ko-KR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 </a:t>
            </a: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로 </a:t>
            </a:r>
            <a:r>
              <a:rPr lang="en-US" altLang="ko-KR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Folium </a:t>
            </a: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지도 연동</a:t>
            </a:r>
            <a:endParaRPr lang="en-US" altLang="ko-KR" sz="30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그래프 표시</a:t>
            </a:r>
            <a:endParaRPr lang="en-US" altLang="ko-KR" sz="30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이미지 표시 </a:t>
            </a:r>
            <a:endParaRPr lang="en-US" altLang="ko-KR" sz="30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Gmail</a:t>
            </a:r>
          </a:p>
          <a:p>
            <a:pPr>
              <a:lnSpc>
                <a:spcPct val="20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웹페이지 요청</a:t>
            </a:r>
            <a:endParaRPr lang="en-US" altLang="ko-KR" sz="3000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 marL="0" indent="0">
              <a:lnSpc>
                <a:spcPct val="200000"/>
              </a:lnSpc>
              <a:buNone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F219C0F8-BD46-4834-A512-E278C72D4296}"/>
              </a:ext>
            </a:extLst>
          </p:cNvPr>
          <p:cNvSpPr txBox="1">
            <a:spLocks/>
          </p:cNvSpPr>
          <p:nvPr/>
        </p:nvSpPr>
        <p:spPr>
          <a:xfrm>
            <a:off x="7051040" y="1241375"/>
            <a:ext cx="5447498" cy="47187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C / C++ 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연동 </a:t>
            </a: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b="1" dirty="0" err="1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텔레그램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 봇 연동</a:t>
            </a: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 dirty="0" err="1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OpenAPI</a:t>
            </a:r>
            <a:r>
              <a:rPr lang="en-US" altLang="ko-KR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 2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개 사용</a:t>
            </a: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Json </a:t>
            </a:r>
            <a:r>
              <a:rPr lang="ko-KR" altLang="en-US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파일 </a:t>
            </a:r>
            <a:r>
              <a:rPr lang="ko-KR" altLang="en-US" b="1" dirty="0" err="1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읽어오기</a:t>
            </a: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b="1" dirty="0">
                <a:solidFill>
                  <a:schemeClr val="bg1"/>
                </a:solidFill>
                <a:latin typeface="+mj-lt"/>
                <a:ea typeface="Malgun Gothic" panose="020B0503020000020004" pitchFamily="50" charset="-127"/>
              </a:rPr>
              <a:t>데이터프레임</a:t>
            </a: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ko-KR" b="1" dirty="0">
              <a:solidFill>
                <a:schemeClr val="bg1"/>
              </a:solidFill>
              <a:latin typeface="+mj-lt"/>
              <a:ea typeface="Malgun Gothic" panose="020B0503020000020004" pitchFamily="50" charset="-127"/>
            </a:endParaRPr>
          </a:p>
          <a:p>
            <a:pPr marL="0" indent="0">
              <a:lnSpc>
                <a:spcPct val="200000"/>
              </a:lnSpc>
              <a:buNone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20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-882155" y="32847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구현기능 </a:t>
            </a:r>
            <a:r>
              <a:rPr lang="en-US" altLang="ko-KR" b="1" dirty="0">
                <a:solidFill>
                  <a:schemeClr val="bg1"/>
                </a:solidFill>
              </a:rPr>
              <a:t>: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721" y="205167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81B7FA-584E-4B9B-A205-72A807E87607}"/>
              </a:ext>
            </a:extLst>
          </p:cNvPr>
          <p:cNvSpPr txBox="1"/>
          <p:nvPr/>
        </p:nvSpPr>
        <p:spPr>
          <a:xfrm>
            <a:off x="5743786" y="205167"/>
            <a:ext cx="3488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</a:rPr>
              <a:t>검색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9FF1A9B-D1BC-4606-9C39-7B5A5A3BD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808" y="2411201"/>
            <a:ext cx="10229850" cy="11144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FCD1A55-91F4-49CF-8EF5-83DA4728DD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808" y="3820237"/>
            <a:ext cx="10229850" cy="990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A8365E-F465-4623-9185-E3414B0F1DDC}"/>
              </a:ext>
            </a:extLst>
          </p:cNvPr>
          <p:cNvSpPr txBox="1"/>
          <p:nvPr/>
        </p:nvSpPr>
        <p:spPr>
          <a:xfrm>
            <a:off x="5790292" y="181199"/>
            <a:ext cx="4715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</a:rPr>
              <a:t>지도 </a:t>
            </a:r>
            <a:r>
              <a:rPr lang="en-US" altLang="ko-KR" sz="5400" b="1" dirty="0">
                <a:solidFill>
                  <a:schemeClr val="bg1"/>
                </a:solidFill>
              </a:rPr>
              <a:t>&amp; </a:t>
            </a:r>
            <a:r>
              <a:rPr lang="ko-KR" altLang="en-US" sz="5400" b="1" dirty="0">
                <a:solidFill>
                  <a:schemeClr val="bg1"/>
                </a:solidFill>
              </a:rPr>
              <a:t>그래프</a:t>
            </a:r>
            <a:r>
              <a:rPr lang="en-US" altLang="ko-KR" sz="5400" b="1" dirty="0">
                <a:solidFill>
                  <a:schemeClr val="bg1"/>
                </a:solidFill>
              </a:rPr>
              <a:t> </a:t>
            </a:r>
            <a:endParaRPr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31125F6-351B-45B1-9AC4-C46AB19F65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0680" y="1318448"/>
            <a:ext cx="6866081" cy="532555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86C13875-B63B-4C18-91EF-EDD2108733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0680" y="1318448"/>
            <a:ext cx="6866081" cy="532555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66506C6-CF96-458B-B6B2-66F0814D22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3449" y="1278495"/>
            <a:ext cx="4040542" cy="533928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EDF843D-6352-4B0F-8C23-AA89C50EEB10}"/>
              </a:ext>
            </a:extLst>
          </p:cNvPr>
          <p:cNvSpPr txBox="1"/>
          <p:nvPr/>
        </p:nvSpPr>
        <p:spPr>
          <a:xfrm>
            <a:off x="5743786" y="175587"/>
            <a:ext cx="4715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c/</a:t>
            </a:r>
            <a:r>
              <a:rPr lang="en-US" altLang="ko-KR" sz="5400" b="1" dirty="0" err="1">
                <a:solidFill>
                  <a:schemeClr val="bg1"/>
                </a:solidFill>
              </a:rPr>
              <a:t>c++</a:t>
            </a:r>
            <a:r>
              <a:rPr lang="en-US" altLang="ko-KR" sz="5400" b="1" dirty="0">
                <a:solidFill>
                  <a:schemeClr val="bg1"/>
                </a:solidFill>
              </a:rPr>
              <a:t> </a:t>
            </a:r>
            <a:r>
              <a:rPr lang="ko-KR" altLang="en-US" sz="5400" b="1" dirty="0">
                <a:solidFill>
                  <a:schemeClr val="bg1"/>
                </a:solidFill>
              </a:rPr>
              <a:t>연동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1F88A6-3B77-4C00-8017-BFAFEE4568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94776" y="1333596"/>
            <a:ext cx="2365940" cy="53255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CBD689E-096E-4917-AF02-E911B9E60B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72145" y="1318448"/>
            <a:ext cx="2402680" cy="53392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217EA76-2C80-4E33-B335-5CA1608A5B39}"/>
              </a:ext>
            </a:extLst>
          </p:cNvPr>
          <p:cNvSpPr txBox="1"/>
          <p:nvPr/>
        </p:nvSpPr>
        <p:spPr>
          <a:xfrm>
            <a:off x="4975049" y="267920"/>
            <a:ext cx="754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>
                <a:solidFill>
                  <a:schemeClr val="bg1"/>
                </a:solidFill>
              </a:rPr>
              <a:t>이메일</a:t>
            </a:r>
            <a:r>
              <a:rPr lang="en-US" altLang="ko-KR" sz="4800" b="1" dirty="0">
                <a:solidFill>
                  <a:schemeClr val="bg1"/>
                </a:solidFill>
              </a:rPr>
              <a:t> &amp;</a:t>
            </a:r>
            <a:r>
              <a:rPr lang="ko-KR" altLang="en-US" sz="4800" b="1" dirty="0" err="1">
                <a:solidFill>
                  <a:schemeClr val="bg1"/>
                </a:solidFill>
              </a:rPr>
              <a:t>텔레그램</a:t>
            </a:r>
            <a:r>
              <a:rPr lang="ko-KR" altLang="en-US" sz="4800" b="1" dirty="0">
                <a:solidFill>
                  <a:schemeClr val="bg1"/>
                </a:solidFill>
              </a:rPr>
              <a:t> 봇</a:t>
            </a:r>
            <a:endParaRPr lang="ko-KR" altLang="en-US" sz="16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C333D15-787A-40F0-96F9-0363986435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0680" y="1318447"/>
            <a:ext cx="6866081" cy="53255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ACE868B-B2FA-4327-BC27-9891AF565D14}"/>
              </a:ext>
            </a:extLst>
          </p:cNvPr>
          <p:cNvSpPr txBox="1"/>
          <p:nvPr/>
        </p:nvSpPr>
        <p:spPr>
          <a:xfrm>
            <a:off x="5603966" y="235101"/>
            <a:ext cx="49717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</a:rPr>
              <a:t>웹 페이지 연동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337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8" grpId="0"/>
      <p:bldP spid="18" grpId="1"/>
      <p:bldP spid="25" grpId="0"/>
      <p:bldP spid="25" grpId="1"/>
      <p:bldP spid="19" grpId="0"/>
      <p:bldP spid="19" grpId="1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1356220" y="36559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개발 진행 상황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425" y="205167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표 2">
            <a:extLst>
              <a:ext uri="{FF2B5EF4-FFF2-40B4-BE49-F238E27FC236}">
                <a16:creationId xmlns:a16="http://schemas.microsoft.com/office/drawing/2014/main" id="{89FF2D2B-0B1B-4676-8D52-3DAEAA2383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791835"/>
              </p:ext>
            </p:extLst>
          </p:nvPr>
        </p:nvGraphicFramePr>
        <p:xfrm>
          <a:off x="425668" y="1574800"/>
          <a:ext cx="11154104" cy="481023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940270">
                  <a:extLst>
                    <a:ext uri="{9D8B030D-6E8A-4147-A177-3AD203B41FA5}">
                      <a16:colId xmlns:a16="http://schemas.microsoft.com/office/drawing/2014/main" val="2510735542"/>
                    </a:ext>
                  </a:extLst>
                </a:gridCol>
                <a:gridCol w="7130873">
                  <a:extLst>
                    <a:ext uri="{9D8B030D-6E8A-4147-A177-3AD203B41FA5}">
                      <a16:colId xmlns:a16="http://schemas.microsoft.com/office/drawing/2014/main" val="2372599271"/>
                    </a:ext>
                  </a:extLst>
                </a:gridCol>
                <a:gridCol w="1082961">
                  <a:extLst>
                    <a:ext uri="{9D8B030D-6E8A-4147-A177-3AD203B41FA5}">
                      <a16:colId xmlns:a16="http://schemas.microsoft.com/office/drawing/2014/main" val="2708573990"/>
                    </a:ext>
                  </a:extLst>
                </a:gridCol>
              </a:tblGrid>
              <a:tr h="96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</a:t>
                      </a:r>
                      <a:r>
                        <a:rPr lang="ko-KR" altLang="en-US" sz="2000" b="1" dirty="0"/>
                        <a:t>주차 </a:t>
                      </a:r>
                      <a:r>
                        <a:rPr lang="en-US" altLang="ko-KR" sz="2000" b="1" dirty="0"/>
                        <a:t>(</a:t>
                      </a:r>
                      <a:r>
                        <a:rPr lang="ko-KR" altLang="en-US" sz="2000" b="1" dirty="0"/>
                        <a:t>기획발표</a:t>
                      </a:r>
                      <a:r>
                        <a:rPr lang="en-US" altLang="ko-KR" sz="2000" b="1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2000" b="1" dirty="0"/>
                        <a:t>(5/6 ~ 5/13)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기획 및 구현할 내용 최종 확정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100%</a:t>
                      </a:r>
                      <a:endParaRPr lang="ko-KR" alt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7970461"/>
                  </a:ext>
                </a:extLst>
              </a:tr>
              <a:tr h="96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2</a:t>
                      </a:r>
                      <a:r>
                        <a:rPr lang="ko-KR" altLang="en-US" sz="2000" b="1" dirty="0"/>
                        <a:t>주차 </a:t>
                      </a:r>
                      <a:endParaRPr lang="en-US" altLang="ko-KR" sz="2000" b="1" dirty="0"/>
                    </a:p>
                    <a:p>
                      <a:pPr algn="ctr" latinLnBrk="1"/>
                      <a:r>
                        <a:rPr lang="en-US" altLang="ko-KR" sz="2000" b="1" dirty="0"/>
                        <a:t>(5/13 ~ 5/20)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약국정보 검색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ko-KR" altLang="en-US" sz="2000" b="1" dirty="0"/>
                        <a:t>위치확인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ko-KR" altLang="en-US" sz="2000" b="1" dirty="0"/>
                        <a:t>전화번호 등 정보 출력</a:t>
                      </a:r>
                      <a:endParaRPr lang="en-US" altLang="ko-KR" sz="2000" b="1" dirty="0"/>
                    </a:p>
                    <a:p>
                      <a:pPr algn="ctr" latinLnBrk="1"/>
                      <a:r>
                        <a:rPr lang="ko-KR" altLang="en-US" sz="2000" b="1" dirty="0"/>
                        <a:t>약 정보 검색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ko-KR" altLang="en-US" sz="2000" b="1" dirty="0"/>
                        <a:t>복용방법 등 정보 출력 파트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100%</a:t>
                      </a:r>
                      <a:endParaRPr lang="ko-KR" alt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407905"/>
                  </a:ext>
                </a:extLst>
              </a:tr>
              <a:tr h="96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3</a:t>
                      </a:r>
                      <a:r>
                        <a:rPr lang="ko-KR" altLang="en-US" sz="2000" b="1" dirty="0"/>
                        <a:t>주차 </a:t>
                      </a:r>
                      <a:r>
                        <a:rPr lang="en-US" altLang="ko-KR" sz="2000" b="1" dirty="0"/>
                        <a:t>(</a:t>
                      </a:r>
                      <a:r>
                        <a:rPr lang="ko-KR" altLang="en-US" sz="2000" b="1" dirty="0"/>
                        <a:t>중간발표</a:t>
                      </a:r>
                      <a:r>
                        <a:rPr lang="en-US" altLang="ko-KR" sz="2000" b="1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2000" b="1" dirty="0"/>
                        <a:t>(5/20 ~ 5/27)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주변 약국 정보 지도 출력 및 </a:t>
                      </a:r>
                      <a:r>
                        <a:rPr lang="en-US" altLang="ko-KR" sz="2000" b="1" dirty="0"/>
                        <a:t>GUI </a:t>
                      </a:r>
                      <a:r>
                        <a:rPr lang="ko-KR" altLang="en-US" sz="2000" b="1" dirty="0"/>
                        <a:t>제작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100%</a:t>
                      </a:r>
                      <a:endParaRPr lang="ko-KR" alt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6173729"/>
                  </a:ext>
                </a:extLst>
              </a:tr>
              <a:tr h="96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4</a:t>
                      </a:r>
                      <a:r>
                        <a:rPr lang="ko-KR" altLang="en-US" sz="2000" b="1" dirty="0"/>
                        <a:t>주차 </a:t>
                      </a:r>
                      <a:endParaRPr lang="en-US" altLang="ko-KR" sz="2000" b="1" dirty="0"/>
                    </a:p>
                    <a:p>
                      <a:pPr algn="ctr" latinLnBrk="1"/>
                      <a:r>
                        <a:rPr lang="en-US" altLang="ko-KR" sz="2000" b="1" dirty="0"/>
                        <a:t>(5/27 ~ 6/3)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/>
                        <a:t>텔레그램</a:t>
                      </a:r>
                      <a:r>
                        <a:rPr lang="ko-KR" altLang="en-US" sz="2000" b="1" dirty="0"/>
                        <a:t> 연동 및 </a:t>
                      </a:r>
                      <a:r>
                        <a:rPr lang="ko-KR" altLang="en-US" sz="2000" b="1" dirty="0" err="1"/>
                        <a:t>지메일</a:t>
                      </a:r>
                      <a:r>
                        <a:rPr lang="ko-KR" altLang="en-US" sz="2000" b="1" dirty="0"/>
                        <a:t> 전송 파트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100%</a:t>
                      </a:r>
                      <a:endParaRPr lang="ko-KR" alt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837971"/>
                  </a:ext>
                </a:extLst>
              </a:tr>
              <a:tr h="9620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5</a:t>
                      </a:r>
                      <a:r>
                        <a:rPr lang="ko-KR" altLang="en-US" sz="2000" b="1" dirty="0"/>
                        <a:t>주차 </a:t>
                      </a:r>
                      <a:r>
                        <a:rPr lang="en-US" altLang="ko-KR" sz="2000" b="1" dirty="0"/>
                        <a:t>(</a:t>
                      </a:r>
                      <a:r>
                        <a:rPr lang="ko-KR" altLang="en-US" sz="2000" b="1" dirty="0"/>
                        <a:t>최종발표</a:t>
                      </a:r>
                      <a:r>
                        <a:rPr lang="en-US" altLang="ko-KR" sz="2000" b="1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2000" b="1" dirty="0"/>
                        <a:t>(6/3 ~ 6/10)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버그확인 및 최종 릴리즈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100%</a:t>
                      </a:r>
                      <a:endParaRPr lang="ko-KR" alt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939309"/>
                  </a:ext>
                </a:extLst>
              </a:tr>
            </a:tbl>
          </a:graphicData>
        </a:graphic>
      </p:graphicFrame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4435C4B-3E25-4659-A93C-9DBA27BD4522}"/>
              </a:ext>
            </a:extLst>
          </p:cNvPr>
          <p:cNvCxnSpPr>
            <a:cxnSpLocks/>
          </p:cNvCxnSpPr>
          <p:nvPr/>
        </p:nvCxnSpPr>
        <p:spPr>
          <a:xfrm>
            <a:off x="425668" y="1947900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9C3E0F9-4FFF-4459-81D8-88A8B85DDD36}"/>
              </a:ext>
            </a:extLst>
          </p:cNvPr>
          <p:cNvCxnSpPr>
            <a:cxnSpLocks/>
          </p:cNvCxnSpPr>
          <p:nvPr/>
        </p:nvCxnSpPr>
        <p:spPr>
          <a:xfrm>
            <a:off x="425668" y="2155718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EAFE294-EF63-46F6-B11A-97A283B8FE15}"/>
              </a:ext>
            </a:extLst>
          </p:cNvPr>
          <p:cNvCxnSpPr>
            <a:cxnSpLocks/>
          </p:cNvCxnSpPr>
          <p:nvPr/>
        </p:nvCxnSpPr>
        <p:spPr>
          <a:xfrm>
            <a:off x="425668" y="3854960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C525CC4-01B9-4DFA-8C3B-B107F6010F9B}"/>
              </a:ext>
            </a:extLst>
          </p:cNvPr>
          <p:cNvCxnSpPr>
            <a:cxnSpLocks/>
          </p:cNvCxnSpPr>
          <p:nvPr/>
        </p:nvCxnSpPr>
        <p:spPr>
          <a:xfrm>
            <a:off x="425668" y="4062778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0FC756D-DB0F-469D-BF08-A2F47CBCFCE7}"/>
              </a:ext>
            </a:extLst>
          </p:cNvPr>
          <p:cNvCxnSpPr>
            <a:cxnSpLocks/>
          </p:cNvCxnSpPr>
          <p:nvPr/>
        </p:nvCxnSpPr>
        <p:spPr>
          <a:xfrm>
            <a:off x="425668" y="2886006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9070FEE-AEFC-494A-AA9D-9661A1B7C726}"/>
              </a:ext>
            </a:extLst>
          </p:cNvPr>
          <p:cNvCxnSpPr>
            <a:cxnSpLocks/>
          </p:cNvCxnSpPr>
          <p:nvPr/>
        </p:nvCxnSpPr>
        <p:spPr>
          <a:xfrm>
            <a:off x="425668" y="3093824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E3292678-AE7B-4BF4-AC05-6B5A659A6782}"/>
              </a:ext>
            </a:extLst>
          </p:cNvPr>
          <p:cNvCxnSpPr>
            <a:cxnSpLocks/>
          </p:cNvCxnSpPr>
          <p:nvPr/>
        </p:nvCxnSpPr>
        <p:spPr>
          <a:xfrm>
            <a:off x="425668" y="4833706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0BD2686-FBC0-472D-A01D-38AB4F0EE6F8}"/>
              </a:ext>
            </a:extLst>
          </p:cNvPr>
          <p:cNvCxnSpPr>
            <a:cxnSpLocks/>
          </p:cNvCxnSpPr>
          <p:nvPr/>
        </p:nvCxnSpPr>
        <p:spPr>
          <a:xfrm>
            <a:off x="425668" y="5041524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32A271E-AE9C-42D8-A7B9-04D2DAE05E17}"/>
              </a:ext>
            </a:extLst>
          </p:cNvPr>
          <p:cNvCxnSpPr>
            <a:cxnSpLocks/>
          </p:cNvCxnSpPr>
          <p:nvPr/>
        </p:nvCxnSpPr>
        <p:spPr>
          <a:xfrm>
            <a:off x="425668" y="5798906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02ED5AC-7DA5-4986-B201-B9652236D458}"/>
              </a:ext>
            </a:extLst>
          </p:cNvPr>
          <p:cNvCxnSpPr>
            <a:cxnSpLocks/>
          </p:cNvCxnSpPr>
          <p:nvPr/>
        </p:nvCxnSpPr>
        <p:spPr>
          <a:xfrm>
            <a:off x="425668" y="6006724"/>
            <a:ext cx="11154104" cy="0"/>
          </a:xfrm>
          <a:prstGeom prst="line">
            <a:avLst/>
          </a:prstGeom>
          <a:ln w="127000">
            <a:solidFill>
              <a:srgbClr val="FF000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881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431721" y="1181869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1356220" y="365593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Git </a:t>
            </a:r>
            <a:r>
              <a:rPr lang="ko-KR" altLang="en-US" b="1" dirty="0">
                <a:solidFill>
                  <a:schemeClr val="bg1"/>
                </a:solidFill>
              </a:rPr>
              <a:t>현황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5043" y="205167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EF6DB8B-E6C1-4058-B4EE-9E15858D2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062" y="1241374"/>
            <a:ext cx="9542418" cy="539222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6DCF328-3A53-4A00-B991-39DE460C55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062" y="1300880"/>
            <a:ext cx="9419659" cy="530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14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44DB9-2B18-4E3D-9874-44102157A479}"/>
              </a:ext>
            </a:extLst>
          </p:cNvPr>
          <p:cNvCxnSpPr/>
          <p:nvPr/>
        </p:nvCxnSpPr>
        <p:spPr>
          <a:xfrm flipV="1">
            <a:off x="1356220" y="3429000"/>
            <a:ext cx="914400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FBCEBECC-8FC5-4A16-98DF-4B91935E4236}"/>
              </a:ext>
            </a:extLst>
          </p:cNvPr>
          <p:cNvSpPr txBox="1">
            <a:spLocks/>
          </p:cNvSpPr>
          <p:nvPr/>
        </p:nvSpPr>
        <p:spPr>
          <a:xfrm>
            <a:off x="1524000" y="2605285"/>
            <a:ext cx="9144000" cy="756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프로그램 시연</a:t>
            </a:r>
            <a:endParaRPr lang="ko-KR" altLang="en-US" dirty="0"/>
          </a:p>
        </p:txBody>
      </p:sp>
      <p:pic>
        <p:nvPicPr>
          <p:cNvPr id="6" name="Picture 2" descr="Free Icon | Pill">
            <a:extLst>
              <a:ext uri="{FF2B5EF4-FFF2-40B4-BE49-F238E27FC236}">
                <a16:creationId xmlns:a16="http://schemas.microsoft.com/office/drawing/2014/main" id="{9FC0797D-95BC-4332-8567-1A383E02F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813" y="2444859"/>
            <a:ext cx="917197" cy="91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258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CFFFD-F354-4085-9060-459B64BE0EDA}"/>
              </a:ext>
            </a:extLst>
          </p:cNvPr>
          <p:cNvSpPr>
            <a:spLocks noGrp="1"/>
          </p:cNvSpPr>
          <p:nvPr/>
        </p:nvSpPr>
        <p:spPr>
          <a:xfrm>
            <a:off x="1524000" y="1822825"/>
            <a:ext cx="9144000" cy="32123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40800" b="1" dirty="0">
                <a:solidFill>
                  <a:schemeClr val="bg1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감사합니다</a:t>
            </a:r>
            <a:br>
              <a:rPr lang="en-US" altLang="ko-KR" b="1" dirty="0">
                <a:solidFill>
                  <a:schemeClr val="bg1"/>
                </a:solidFill>
              </a:rPr>
            </a:br>
            <a:r>
              <a:rPr lang="en-US" altLang="ko-KR" sz="4400" b="1" dirty="0">
                <a:solidFill>
                  <a:schemeClr val="bg1"/>
                </a:solidFill>
              </a:rPr>
              <a:t>-</a:t>
            </a:r>
            <a:r>
              <a:rPr lang="ko-KR" altLang="en-US" sz="4400" b="1" dirty="0">
                <a:solidFill>
                  <a:schemeClr val="bg1"/>
                </a:solidFill>
              </a:rPr>
              <a:t>스크립트 언어 최종발표</a:t>
            </a:r>
            <a:r>
              <a:rPr lang="en-US" altLang="ko-KR" sz="4400" b="1" dirty="0">
                <a:solidFill>
                  <a:schemeClr val="bg1"/>
                </a:solidFill>
              </a:rPr>
              <a:t>-</a:t>
            </a:r>
            <a:endParaRPr lang="ko-KR" altLang="en-US" dirty="0"/>
          </a:p>
        </p:txBody>
      </p:sp>
      <p:pic>
        <p:nvPicPr>
          <p:cNvPr id="3" name="Picture 2" descr="Free Icon | Pill">
            <a:extLst>
              <a:ext uri="{FF2B5EF4-FFF2-40B4-BE49-F238E27FC236}">
                <a16:creationId xmlns:a16="http://schemas.microsoft.com/office/drawing/2014/main" id="{93435889-455A-4039-9BBF-190EEE45D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962" y="2646608"/>
            <a:ext cx="1164075" cy="116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Free Icon | Pill">
            <a:extLst>
              <a:ext uri="{FF2B5EF4-FFF2-40B4-BE49-F238E27FC236}">
                <a16:creationId xmlns:a16="http://schemas.microsoft.com/office/drawing/2014/main" id="{35FED366-BAF9-4CC5-A00B-41F7D9925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962" y="2646608"/>
            <a:ext cx="1164075" cy="116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854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221</Words>
  <Application>Microsoft Office PowerPoint</Application>
  <PresentationFormat>와이드스크린</PresentationFormat>
  <Paragraphs>59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양진체 </vt:lpstr>
      <vt:lpstr>Arial</vt:lpstr>
      <vt:lpstr>Office 테마</vt:lpstr>
      <vt:lpstr> -스크립트 언어 최종발표-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ACC881</dc:creator>
  <cp:lastModifiedBy>ACC881</cp:lastModifiedBy>
  <cp:revision>39</cp:revision>
  <dcterms:created xsi:type="dcterms:W3CDTF">2021-05-26T04:14:40Z</dcterms:created>
  <dcterms:modified xsi:type="dcterms:W3CDTF">2021-06-09T11:36:58Z</dcterms:modified>
</cp:coreProperties>
</file>

<file path=docProps/thumbnail.jpeg>
</file>